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56" r:id="rId2"/>
    <p:sldId id="257" r:id="rId3"/>
    <p:sldId id="288" r:id="rId4"/>
    <p:sldId id="291" r:id="rId5"/>
    <p:sldId id="294" r:id="rId6"/>
    <p:sldId id="292" r:id="rId7"/>
    <p:sldId id="260" r:id="rId8"/>
    <p:sldId id="277" r:id="rId9"/>
    <p:sldId id="279" r:id="rId10"/>
    <p:sldId id="280" r:id="rId11"/>
    <p:sldId id="285" r:id="rId12"/>
    <p:sldId id="286" r:id="rId13"/>
    <p:sldId id="265" r:id="rId14"/>
    <p:sldId id="290" r:id="rId15"/>
    <p:sldId id="284" r:id="rId16"/>
  </p:sldIdLst>
  <p:sldSz cx="9144000" cy="6858000" type="screen4x3"/>
  <p:notesSz cx="6797675" cy="9928225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B2B2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38" autoAdjust="0"/>
    <p:restoredTop sz="94286" autoAdjust="0"/>
  </p:normalViewPr>
  <p:slideViewPr>
    <p:cSldViewPr>
      <p:cViewPr varScale="1">
        <p:scale>
          <a:sx n="107" d="100"/>
          <a:sy n="107" d="100"/>
        </p:scale>
        <p:origin x="1668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4"/>
            <a:ext cx="2945659" cy="496410"/>
          </a:xfrm>
          <a:prstGeom prst="rect">
            <a:avLst/>
          </a:prstGeom>
        </p:spPr>
        <p:txBody>
          <a:bodyPr vert="horz" lIns="91418" tIns="45710" rIns="91418" bIns="4571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50446" y="4"/>
            <a:ext cx="2945659" cy="496410"/>
          </a:xfrm>
          <a:prstGeom prst="rect">
            <a:avLst/>
          </a:prstGeom>
        </p:spPr>
        <p:txBody>
          <a:bodyPr vert="horz" lIns="91418" tIns="45710" rIns="91418" bIns="45710" rtlCol="0"/>
          <a:lstStyle>
            <a:lvl1pPr algn="r">
              <a:defRPr sz="1200"/>
            </a:lvl1pPr>
          </a:lstStyle>
          <a:p>
            <a:fld id="{4A8F69E2-DA91-4962-8B63-64E976CEBA98}" type="datetimeFigureOut">
              <a:rPr lang="pt-BR" smtClean="0"/>
              <a:pPr/>
              <a:t>25/07/2025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9430094"/>
            <a:ext cx="2945659" cy="496410"/>
          </a:xfrm>
          <a:prstGeom prst="rect">
            <a:avLst/>
          </a:prstGeom>
        </p:spPr>
        <p:txBody>
          <a:bodyPr vert="horz" lIns="91418" tIns="45710" rIns="91418" bIns="4571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50446" y="9430094"/>
            <a:ext cx="2945659" cy="496410"/>
          </a:xfrm>
          <a:prstGeom prst="rect">
            <a:avLst/>
          </a:prstGeom>
        </p:spPr>
        <p:txBody>
          <a:bodyPr vert="horz" lIns="91418" tIns="45710" rIns="91418" bIns="45710" rtlCol="0" anchor="b"/>
          <a:lstStyle>
            <a:lvl1pPr algn="r">
              <a:defRPr sz="1200"/>
            </a:lvl1pPr>
          </a:lstStyle>
          <a:p>
            <a:fld id="{9ED24A4F-2614-479A-BFE5-102B4519ED5A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252706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5936"/>
          </a:xfrm>
          <a:prstGeom prst="rect">
            <a:avLst/>
          </a:prstGeom>
        </p:spPr>
        <p:txBody>
          <a:bodyPr vert="horz" lIns="91418" tIns="45710" rIns="91418" bIns="4571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50446" y="1"/>
            <a:ext cx="2945659" cy="495936"/>
          </a:xfrm>
          <a:prstGeom prst="rect">
            <a:avLst/>
          </a:prstGeom>
        </p:spPr>
        <p:txBody>
          <a:bodyPr vert="horz" lIns="91418" tIns="45710" rIns="91418" bIns="45710" rtlCol="0"/>
          <a:lstStyle>
            <a:lvl1pPr algn="r">
              <a:defRPr sz="1200"/>
            </a:lvl1pPr>
          </a:lstStyle>
          <a:p>
            <a:fld id="{4408B267-4980-4C67-9641-40AD4E4F12C1}" type="datetimeFigureOut">
              <a:rPr lang="pt-BR" smtClean="0"/>
              <a:pPr/>
              <a:t>25/07/2025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18" tIns="45710" rIns="91418" bIns="4571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79770" y="4715355"/>
            <a:ext cx="5438140" cy="4468176"/>
          </a:xfrm>
          <a:prstGeom prst="rect">
            <a:avLst/>
          </a:prstGeom>
        </p:spPr>
        <p:txBody>
          <a:bodyPr vert="horz" lIns="91418" tIns="45710" rIns="91418" bIns="45710" rtlCol="0">
            <a:normAutofit/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430706"/>
            <a:ext cx="2945659" cy="495936"/>
          </a:xfrm>
          <a:prstGeom prst="rect">
            <a:avLst/>
          </a:prstGeom>
        </p:spPr>
        <p:txBody>
          <a:bodyPr vert="horz" lIns="91418" tIns="45710" rIns="91418" bIns="4571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50446" y="9430706"/>
            <a:ext cx="2945659" cy="495936"/>
          </a:xfrm>
          <a:prstGeom prst="rect">
            <a:avLst/>
          </a:prstGeom>
        </p:spPr>
        <p:txBody>
          <a:bodyPr vert="horz" lIns="91418" tIns="45710" rIns="91418" bIns="45710" rtlCol="0" anchor="b"/>
          <a:lstStyle>
            <a:lvl1pPr algn="r">
              <a:defRPr sz="1200"/>
            </a:lvl1pPr>
          </a:lstStyle>
          <a:p>
            <a:fld id="{27221ABA-9F45-488F-9D4E-56BA30B57D6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152246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221ABA-9F45-488F-9D4E-56BA30B57D61}" type="slidenum">
              <a:rPr lang="pt-BR" smtClean="0"/>
              <a:pPr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784362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221ABA-9F45-488F-9D4E-56BA30B57D61}" type="slidenum">
              <a:rPr lang="pt-BR" smtClean="0"/>
              <a:pPr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443701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221ABA-9F45-488F-9D4E-56BA30B57D61}" type="slidenum">
              <a:rPr lang="pt-BR" smtClean="0"/>
              <a:pPr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739495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F0C77-9011-44EB-8DC7-2E0F317C1E07}" type="datetimeFigureOut">
              <a:rPr lang="pt-BR" smtClean="0"/>
              <a:pPr/>
              <a:t>25/07/2025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D5213-B8AA-4A71-A299-4B695C49697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9930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F0C77-9011-44EB-8DC7-2E0F317C1E07}" type="datetimeFigureOut">
              <a:rPr lang="pt-BR" smtClean="0"/>
              <a:pPr/>
              <a:t>25/07/2025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D5213-B8AA-4A71-A299-4B695C49697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577885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F0C77-9011-44EB-8DC7-2E0F317C1E07}" type="datetimeFigureOut">
              <a:rPr lang="pt-BR" smtClean="0"/>
              <a:pPr/>
              <a:t>25/07/2025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D5213-B8AA-4A71-A299-4B695C49697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667962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F0C77-9011-44EB-8DC7-2E0F317C1E07}" type="datetimeFigureOut">
              <a:rPr lang="pt-BR" smtClean="0"/>
              <a:pPr/>
              <a:t>25/07/2025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D5213-B8AA-4A71-A299-4B695C49697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29538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F0C77-9011-44EB-8DC7-2E0F317C1E07}" type="datetimeFigureOut">
              <a:rPr lang="pt-BR" smtClean="0"/>
              <a:pPr/>
              <a:t>25/07/2025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D5213-B8AA-4A71-A299-4B695C49697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501088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F0C77-9011-44EB-8DC7-2E0F317C1E07}" type="datetimeFigureOut">
              <a:rPr lang="pt-BR" smtClean="0"/>
              <a:pPr/>
              <a:t>25/07/2025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D5213-B8AA-4A71-A299-4B695C49697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97174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F0C77-9011-44EB-8DC7-2E0F317C1E07}" type="datetimeFigureOut">
              <a:rPr lang="pt-BR" smtClean="0"/>
              <a:pPr/>
              <a:t>25/07/2025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D5213-B8AA-4A71-A299-4B695C49697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376943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F0C77-9011-44EB-8DC7-2E0F317C1E07}" type="datetimeFigureOut">
              <a:rPr lang="pt-BR" smtClean="0"/>
              <a:pPr/>
              <a:t>25/07/2025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D5213-B8AA-4A71-A299-4B695C49697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24346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F0C77-9011-44EB-8DC7-2E0F317C1E07}" type="datetimeFigureOut">
              <a:rPr lang="pt-BR" smtClean="0"/>
              <a:pPr/>
              <a:t>25/07/2025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D5213-B8AA-4A71-A299-4B695C49697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724361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F0C77-9011-44EB-8DC7-2E0F317C1E07}" type="datetimeFigureOut">
              <a:rPr lang="pt-BR" smtClean="0"/>
              <a:pPr/>
              <a:t>25/07/2025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D5213-B8AA-4A71-A299-4B695C49697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73279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F0C77-9011-44EB-8DC7-2E0F317C1E07}" type="datetimeFigureOut">
              <a:rPr lang="pt-BR" smtClean="0"/>
              <a:pPr/>
              <a:t>25/07/2025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D5213-B8AA-4A71-A299-4B695C49697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82189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9F0C77-9011-44EB-8DC7-2E0F317C1E07}" type="datetimeFigureOut">
              <a:rPr lang="pt-BR" smtClean="0"/>
              <a:pPr/>
              <a:t>25/07/2025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6D5213-B8AA-4A71-A299-4B695C49697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418112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827584" y="836712"/>
            <a:ext cx="7776864" cy="1800200"/>
          </a:xfrm>
        </p:spPr>
        <p:txBody>
          <a:bodyPr>
            <a:normAutofit fontScale="90000"/>
          </a:bodyPr>
          <a:lstStyle/>
          <a:p>
            <a:r>
              <a:rPr lang="pt-BR" b="1" dirty="0"/>
              <a:t>REUNIÃO DO CONSELHO ADMINISTRATIVO</a:t>
            </a:r>
            <a:br>
              <a:rPr lang="pt-BR" b="1" dirty="0"/>
            </a:br>
            <a:r>
              <a:rPr lang="pt-BR" b="1" dirty="0"/>
              <a:t>31/07/2025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2852936"/>
            <a:ext cx="6400800" cy="3744416"/>
          </a:xfrm>
        </p:spPr>
        <p:txBody>
          <a:bodyPr>
            <a:normAutofit fontScale="85000" lnSpcReduction="20000"/>
          </a:bodyPr>
          <a:lstStyle/>
          <a:p>
            <a:r>
              <a:rPr lang="pt-BR" b="1" dirty="0">
                <a:solidFill>
                  <a:schemeClr val="tx1"/>
                </a:solidFill>
              </a:rPr>
              <a:t>ANA PAULA OLIVEIRA</a:t>
            </a:r>
          </a:p>
          <a:p>
            <a:r>
              <a:rPr lang="pt-BR" b="1" dirty="0">
                <a:solidFill>
                  <a:schemeClr val="tx1"/>
                </a:solidFill>
              </a:rPr>
              <a:t>CARLA MAITÊ PATROCÍNIO</a:t>
            </a:r>
          </a:p>
          <a:p>
            <a:r>
              <a:rPr lang="pt-BR" b="1" dirty="0">
                <a:solidFill>
                  <a:schemeClr val="tx1"/>
                </a:solidFill>
              </a:rPr>
              <a:t>ELAINE DE FATIMA SILVA</a:t>
            </a:r>
          </a:p>
          <a:p>
            <a:r>
              <a:rPr lang="pt-BR" b="1" dirty="0">
                <a:solidFill>
                  <a:schemeClr val="tx1"/>
                </a:solidFill>
              </a:rPr>
              <a:t>JÚNIA PAULA SOALHEIRO MENEZES</a:t>
            </a:r>
          </a:p>
          <a:p>
            <a:r>
              <a:rPr lang="pt-BR" b="1" dirty="0">
                <a:solidFill>
                  <a:schemeClr val="tx1"/>
                </a:solidFill>
              </a:rPr>
              <a:t>MÁRCIA HELENA PIRES REIS</a:t>
            </a:r>
          </a:p>
          <a:p>
            <a:r>
              <a:rPr lang="pt-BR" b="1" dirty="0">
                <a:solidFill>
                  <a:schemeClr val="tx1"/>
                </a:solidFill>
              </a:rPr>
              <a:t>MARIANA DA SILVA ROSA</a:t>
            </a:r>
          </a:p>
          <a:p>
            <a:r>
              <a:rPr lang="pt-BR" b="1" dirty="0">
                <a:solidFill>
                  <a:schemeClr val="tx1"/>
                </a:solidFill>
              </a:rPr>
              <a:t>REJANE F. GUIMARÃES MARTINS</a:t>
            </a:r>
          </a:p>
          <a:p>
            <a:r>
              <a:rPr lang="pt-BR" b="1" dirty="0">
                <a:solidFill>
                  <a:schemeClr val="tx1"/>
                </a:solidFill>
              </a:rPr>
              <a:t>ROBSON BARBOSA</a:t>
            </a:r>
          </a:p>
          <a:p>
            <a:r>
              <a:rPr lang="pt-BR" b="1" dirty="0">
                <a:solidFill>
                  <a:schemeClr val="tx1"/>
                </a:solidFill>
              </a:rPr>
              <a:t>WANESSA </a:t>
            </a:r>
            <a:r>
              <a:rPr lang="pt-BR" b="1">
                <a:solidFill>
                  <a:schemeClr val="tx1"/>
                </a:solidFill>
              </a:rPr>
              <a:t>MARINA PIMENTA</a:t>
            </a:r>
            <a:endParaRPr lang="pt-BR" b="1" dirty="0">
              <a:solidFill>
                <a:schemeClr val="tx1"/>
              </a:solidFill>
            </a:endParaRPr>
          </a:p>
          <a:p>
            <a:endParaRPr lang="pt-BR" b="1" dirty="0">
              <a:solidFill>
                <a:schemeClr val="tx1"/>
              </a:solidFill>
            </a:endParaRPr>
          </a:p>
          <a:p>
            <a:endParaRPr lang="pt-BR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961671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1143000"/>
          </a:xfrm>
        </p:spPr>
        <p:txBody>
          <a:bodyPr>
            <a:normAutofit/>
          </a:bodyPr>
          <a:lstStyle/>
          <a:p>
            <a:r>
              <a:rPr lang="pt-BR" sz="3200" b="1" dirty="0"/>
              <a:t>DESPESAS ADMINISTRATIVAS DE JUNHO/2025</a:t>
            </a:r>
            <a:endParaRPr lang="pt-BR" sz="32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23528" y="1803773"/>
            <a:ext cx="8712968" cy="5472608"/>
          </a:xfrm>
          <a:noFill/>
        </p:spPr>
        <p:txBody>
          <a:bodyPr>
            <a:normAutofit/>
          </a:bodyPr>
          <a:lstStyle/>
          <a:p>
            <a:pPr marL="0" indent="0">
              <a:buNone/>
            </a:pPr>
            <a:endParaRPr lang="pt-BR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pt-BR" dirty="0"/>
              <a:t>MAURÍCIO DO S. PEREIRA – R$ 701,48</a:t>
            </a:r>
          </a:p>
          <a:p>
            <a:pPr marL="0" indent="0">
              <a:buNone/>
            </a:pPr>
            <a:r>
              <a:rPr lang="pt-BR" dirty="0"/>
              <a:t>ALIANÇA ASSESSORIA ATUÁRIA – R$ 1.753,68</a:t>
            </a:r>
          </a:p>
          <a:p>
            <a:pPr marL="0" indent="0">
              <a:buNone/>
            </a:pPr>
            <a:r>
              <a:rPr lang="pt-BR" dirty="0"/>
              <a:t>FAC LOCAÇÃO SISTEMAS – R$ 4.722,56</a:t>
            </a:r>
          </a:p>
          <a:p>
            <a:pPr marL="0" indent="0">
              <a:buNone/>
            </a:pPr>
            <a:r>
              <a:rPr lang="pt-BR" dirty="0"/>
              <a:t>CEMIG DISTRIBUIÇÃO – R$ 443,12</a:t>
            </a:r>
          </a:p>
          <a:p>
            <a:pPr marL="0" indent="0">
              <a:buNone/>
            </a:pPr>
            <a:r>
              <a:rPr lang="pt-BR" dirty="0"/>
              <a:t>GUANHÃES INTERNET – R$ 150,00</a:t>
            </a:r>
          </a:p>
          <a:p>
            <a:pPr marL="0" indent="0">
              <a:buNone/>
            </a:pPr>
            <a:r>
              <a:rPr lang="pt-BR" dirty="0"/>
              <a:t>SERVIÇO AUTÔNOMO DE ÁGUA – R$ 41,65</a:t>
            </a:r>
          </a:p>
          <a:p>
            <a:pPr marL="0" indent="0">
              <a:buNone/>
            </a:pPr>
            <a:r>
              <a:rPr lang="pt-BR" dirty="0"/>
              <a:t>TELEFÔNICA BRASIL – R$ 79,15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sz="3300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sz="3000" dirty="0"/>
          </a:p>
          <a:p>
            <a:pPr marL="0" indent="0">
              <a:buNone/>
            </a:pPr>
            <a:endParaRPr lang="pt-BR" sz="3000" dirty="0"/>
          </a:p>
          <a:p>
            <a:pPr marL="0" indent="0">
              <a:buNone/>
            </a:pPr>
            <a:endParaRPr lang="pt-BR" sz="2800" dirty="0"/>
          </a:p>
          <a:p>
            <a:pPr marL="0" indent="0">
              <a:buNone/>
            </a:pPr>
            <a:endParaRPr lang="pt-BR" sz="2800" dirty="0"/>
          </a:p>
          <a:p>
            <a:pPr marL="0" indent="0">
              <a:buNone/>
            </a:pPr>
            <a:endParaRPr lang="pt-BR" sz="3000" dirty="0"/>
          </a:p>
          <a:p>
            <a:pPr marL="0" indent="0">
              <a:buNone/>
            </a:pPr>
            <a:endParaRPr lang="pt-BR" sz="3000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163855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2800" b="1" dirty="0"/>
              <a:t>DESPESAS ADMINISTRATIVAS DE JUNHO/2025</a:t>
            </a:r>
            <a:endParaRPr lang="pt-BR" sz="28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700808"/>
            <a:ext cx="8455968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dirty="0"/>
              <a:t>EMPRESA TEC.DA INFORMAÇÃO – R$ 300,00</a:t>
            </a:r>
          </a:p>
          <a:p>
            <a:pPr marL="0" indent="0">
              <a:buNone/>
            </a:pPr>
            <a:r>
              <a:rPr lang="pt-BR" dirty="0"/>
              <a:t>VALDEIRES ANTONIA LESSA – R$ 900,00 </a:t>
            </a:r>
          </a:p>
          <a:p>
            <a:pPr marL="0" indent="0">
              <a:buNone/>
            </a:pPr>
            <a:r>
              <a:rPr lang="pt-BR" dirty="0"/>
              <a:t>AMARAL &amp; AVELAR ADVOGADOS – R$ 2.338,23</a:t>
            </a:r>
          </a:p>
          <a:p>
            <a:pPr marL="0" indent="0">
              <a:buNone/>
            </a:pPr>
            <a:r>
              <a:rPr lang="pt-BR" dirty="0"/>
              <a:t>OTÁCIO AMARAL – R$ 5.000,00</a:t>
            </a:r>
          </a:p>
          <a:p>
            <a:pPr marL="0" indent="0">
              <a:buNone/>
            </a:pPr>
            <a:r>
              <a:rPr lang="pt-BR" dirty="0"/>
              <a:t>POLO CONSULTORIA: R$ 2.320,83</a:t>
            </a:r>
          </a:p>
          <a:p>
            <a:pPr marL="0" indent="0">
              <a:buNone/>
            </a:pPr>
            <a:r>
              <a:rPr lang="pt-BR" dirty="0"/>
              <a:t>COMERCIAL LETÍCIA: R$ 599,40 </a:t>
            </a:r>
            <a:r>
              <a:rPr lang="pt-BR" sz="1600" dirty="0"/>
              <a:t>30 GALÕES DE ÁGUA</a:t>
            </a:r>
          </a:p>
          <a:p>
            <a:pPr marL="0" indent="0">
              <a:buNone/>
            </a:pPr>
            <a:r>
              <a:rPr lang="pt-BR" dirty="0"/>
              <a:t>SUPERMERCADO ALBINO: R$ 359,76 CAFÉ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sz="2600" dirty="0"/>
          </a:p>
          <a:p>
            <a:pPr marL="0" indent="0">
              <a:buNone/>
            </a:pPr>
            <a:endParaRPr lang="pt-BR" sz="2600" dirty="0"/>
          </a:p>
          <a:p>
            <a:pPr marL="0" indent="0">
              <a:buNone/>
            </a:pPr>
            <a:endParaRPr lang="pt-BR" sz="2600" dirty="0"/>
          </a:p>
          <a:p>
            <a:pPr marL="0" indent="0">
              <a:buNone/>
            </a:pPr>
            <a:endParaRPr lang="pt-BR" sz="2600" dirty="0"/>
          </a:p>
          <a:p>
            <a:pPr marL="0" indent="0">
              <a:buNone/>
            </a:pPr>
            <a:endParaRPr lang="pt-BR" sz="2600" dirty="0"/>
          </a:p>
          <a:p>
            <a:pPr marL="0" indent="0">
              <a:buNone/>
            </a:pP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1719939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F0F9FA-4D20-4602-89C0-5EE0970446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2800" dirty="0"/>
              <a:t>DESPESAS ADMINISTRATIVAS DE JUNHO/2025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49AD726-BCED-423A-AEDA-74C35B4AE4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sz="2880" dirty="0"/>
              <a:t>INSTITUTO NAC SEGURO SOCIAL: R$ 2.744,30 </a:t>
            </a:r>
          </a:p>
          <a:p>
            <a:r>
              <a:rPr lang="pt-BR" sz="2880" dirty="0"/>
              <a:t>MATIAS E LEITÃO ASSESSORIA  -  R$ 3.200,00</a:t>
            </a:r>
          </a:p>
          <a:p>
            <a:r>
              <a:rPr lang="pt-BR" sz="2880" dirty="0"/>
              <a:t>PASEP – R$ 12.044,98</a:t>
            </a:r>
          </a:p>
          <a:p>
            <a:r>
              <a:rPr lang="pt-BR" sz="2880" dirty="0"/>
              <a:t>INSTITUTO PREVIDÊNCIA – R$ 1.308,26</a:t>
            </a:r>
          </a:p>
          <a:p>
            <a:r>
              <a:rPr lang="pt-BR" sz="2880" dirty="0"/>
              <a:t>PREFEITURA IR FOLHA  : R$ 3.515,00</a:t>
            </a:r>
          </a:p>
          <a:p>
            <a:r>
              <a:rPr lang="pt-BR" sz="2880" dirty="0"/>
              <a:t>PREFEITURA IR EMPRESAS : R$ 762,72</a:t>
            </a:r>
          </a:p>
        </p:txBody>
      </p:sp>
    </p:spTree>
    <p:extLst>
      <p:ext uri="{BB962C8B-B14F-4D97-AF65-F5344CB8AC3E}">
        <p14:creationId xmlns:p14="http://schemas.microsoft.com/office/powerpoint/2010/main" val="7545498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955755B-573C-410B-A66D-CF0D67EE2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DESPESAS ADMINISTRATIVAS DE JUNHO/2025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C80D829-1691-41AD-BC57-5D439AB660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sz="1200" dirty="0"/>
          </a:p>
          <a:p>
            <a:r>
              <a:rPr lang="pt-BR" dirty="0"/>
              <a:t>MM SEGURANÇA: R$ 139,00</a:t>
            </a:r>
          </a:p>
          <a:p>
            <a:r>
              <a:rPr lang="pt-BR" dirty="0"/>
              <a:t>MÓVEIS E SERVIÇOS LTDA: R$ 986,16 </a:t>
            </a:r>
            <a:r>
              <a:rPr lang="pt-BR" sz="1600" dirty="0"/>
              <a:t>LAMPADA MOUSE TECLADO</a:t>
            </a:r>
          </a:p>
          <a:p>
            <a:r>
              <a:rPr lang="pt-BR" dirty="0"/>
              <a:t>INOVALTEC SOLUÇÕES : R$ 3.500,00 </a:t>
            </a:r>
            <a:r>
              <a:rPr lang="pt-BR" sz="1600" dirty="0"/>
              <a:t>NOTEBOOK</a:t>
            </a:r>
          </a:p>
        </p:txBody>
      </p:sp>
    </p:spTree>
    <p:extLst>
      <p:ext uri="{BB962C8B-B14F-4D97-AF65-F5344CB8AC3E}">
        <p14:creationId xmlns:p14="http://schemas.microsoft.com/office/powerpoint/2010/main" val="12096904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67DBD5-4B41-4A7B-A61C-8D68FF3A8F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DESPESAS ADMINISTRATIVAS DE JUNHO/2025</a:t>
            </a:r>
            <a:b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PRÓ GESTÃO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559369B-6CD8-4794-99A6-781CEC42C2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CRÉDITO E MERCADO : R$ 1.050,00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pt-BR" dirty="0">
                <a:solidFill>
                  <a:prstClr val="black"/>
                </a:solidFill>
                <a:latin typeface="Calibri"/>
              </a:rPr>
              <a:t>DIÁRIAS PARA GRAMADO: R$ 8.400,00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RESTITUIÇÕES:DESP. COM TRANSPORTE, R$ 1.300,00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RESTITUIÇÃO PASSAGEM AÉREA: R$ 4.176,65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pt-BR" dirty="0">
                <a:solidFill>
                  <a:prstClr val="black"/>
                </a:solidFill>
                <a:latin typeface="Calibri"/>
              </a:rPr>
              <a:t>YAPAY PAGAMENTOS :R$ 370,00</a:t>
            </a: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TÂNIA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739209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b="1" dirty="0"/>
              <a:t>DESPESAS DE JUNHO/2025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endParaRPr lang="pt-BR" b="1" dirty="0">
              <a:latin typeface="Lucida Sans Unicode" pitchFamily="34" charset="0"/>
              <a:cs typeface="Lucida Sans Unicode" pitchFamily="34" charset="0"/>
            </a:endParaRPr>
          </a:p>
          <a:p>
            <a:pPr marL="0" indent="0" algn="ctr">
              <a:buNone/>
            </a:pPr>
            <a:r>
              <a:rPr lang="pt-BR" sz="3000" b="1" dirty="0">
                <a:latin typeface="Lucida Sans Unicode" pitchFamily="34" charset="0"/>
                <a:cs typeface="Lucida Sans Unicode" pitchFamily="34" charset="0"/>
              </a:rPr>
              <a:t>1-DESPESAS ADMINISTRATIVAS GERAL </a:t>
            </a:r>
          </a:p>
          <a:p>
            <a:pPr marL="0" indent="0" algn="ctr">
              <a:buNone/>
            </a:pPr>
            <a:r>
              <a:rPr lang="pt-BR" sz="3000" b="1" dirty="0">
                <a:latin typeface="Lucida Sans Unicode" pitchFamily="34" charset="0"/>
                <a:cs typeface="Lucida Sans Unicode" pitchFamily="34" charset="0"/>
              </a:rPr>
              <a:t> R$ 47.910,28</a:t>
            </a:r>
          </a:p>
          <a:p>
            <a:pPr marL="0" indent="0" algn="ctr">
              <a:buNone/>
            </a:pPr>
            <a:endParaRPr lang="pt-BR" sz="3000" b="1" dirty="0">
              <a:latin typeface="Lucida Sans Unicode" pitchFamily="34" charset="0"/>
              <a:cs typeface="Lucida Sans Unicode" pitchFamily="34" charset="0"/>
            </a:endParaRPr>
          </a:p>
          <a:p>
            <a:pPr marL="0" indent="0" algn="ctr">
              <a:buNone/>
            </a:pPr>
            <a:r>
              <a:rPr lang="pt-BR" sz="3000" b="1" dirty="0">
                <a:solidFill>
                  <a:schemeClr val="accent3">
                    <a:lumMod val="75000"/>
                  </a:schemeClr>
                </a:solidFill>
                <a:latin typeface="Lucida Sans Unicode" pitchFamily="34" charset="0"/>
                <a:cs typeface="Lucida Sans Unicode" pitchFamily="34" charset="0"/>
              </a:rPr>
              <a:t>2-DESPESAS PAGAS TX. ADM. PRO-GESTÃO E CAPAC ITAÇÃO</a:t>
            </a:r>
          </a:p>
          <a:p>
            <a:pPr marL="118872" indent="0" algn="ctr">
              <a:spcBef>
                <a:spcPts val="360"/>
              </a:spcBef>
            </a:pPr>
            <a:r>
              <a:rPr lang="pt-BR" sz="3000" b="1" dirty="0">
                <a:solidFill>
                  <a:schemeClr val="accent3">
                    <a:lumMod val="75000"/>
                  </a:schemeClr>
                </a:solidFill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pt-BR" sz="3000" b="1" i="1" dirty="0">
                <a:solidFill>
                  <a:srgbClr val="1F497D"/>
                </a:solidFill>
                <a:latin typeface="Lucida Sans Unicode"/>
                <a:cs typeface="Lucida Sans Unicode"/>
              </a:rPr>
              <a:t>R$ 15.296,65</a:t>
            </a:r>
          </a:p>
          <a:p>
            <a:pPr marL="118872" indent="0" algn="ctr">
              <a:spcBef>
                <a:spcPts val="360"/>
              </a:spcBef>
            </a:pPr>
            <a:r>
              <a:rPr lang="pt-BR" sz="3000" b="1" i="1" dirty="0">
                <a:solidFill>
                  <a:srgbClr val="1F497D"/>
                </a:solidFill>
                <a:latin typeface="Lucida Sans Unicode"/>
                <a:cs typeface="Lucida Sans Unicode"/>
              </a:rPr>
              <a:t>3-Total Geral da Despesa Administrativa = 1+2 = R$ 63.206,93</a:t>
            </a:r>
            <a:endParaRPr lang="pt-BR" sz="4000" b="1" dirty="0">
              <a:latin typeface="Lucida Sans Unicode" pitchFamily="34" charset="0"/>
              <a:cs typeface="Lucida Sans Unicode" pitchFamily="34" charset="0"/>
            </a:endParaRPr>
          </a:p>
          <a:p>
            <a:pPr marL="0" indent="0" algn="ctr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330859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b="1" dirty="0"/>
              <a:t>DESPESAS DE JUNHO/2025.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>
            <a:normAutofit fontScale="47500" lnSpcReduction="20000"/>
          </a:bodyPr>
          <a:lstStyle/>
          <a:p>
            <a:pPr marL="114300" lvl="0" indent="0" algn="ctr">
              <a:buClr>
                <a:srgbClr val="1B587C"/>
              </a:buClr>
              <a:buSzPct val="95000"/>
              <a:buNone/>
            </a:pPr>
            <a:endParaRPr lang="pt-BR" b="1" i="1" dirty="0">
              <a:solidFill>
                <a:prstClr val="black"/>
              </a:solidFill>
              <a:latin typeface="Lucida Sans Unicode" pitchFamily="34" charset="0"/>
              <a:cs typeface="Lucida Sans Unicode" pitchFamily="34" charset="0"/>
            </a:endParaRP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r>
              <a:rPr lang="pt-BR" b="1" i="1" dirty="0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TAXA DE ADMINISTRAÇÃO</a:t>
            </a: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r>
              <a:rPr lang="pt-BR" b="1" i="1" dirty="0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R$ 102.069,83</a:t>
            </a: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endParaRPr lang="pt-BR" b="1" i="1" dirty="0">
              <a:solidFill>
                <a:prstClr val="black"/>
              </a:solidFill>
              <a:latin typeface="Lucida Sans Unicode" pitchFamily="34" charset="0"/>
              <a:cs typeface="Lucida Sans Unicode" pitchFamily="34" charset="0"/>
            </a:endParaRP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r>
              <a:rPr lang="pt-BR" b="1" i="1" dirty="0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Despesas Administrativas R$ 47.910,28</a:t>
            </a: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endParaRPr lang="pt-BR" b="1" i="1" dirty="0">
              <a:solidFill>
                <a:prstClr val="black"/>
              </a:solidFill>
              <a:latin typeface="Lucida Sans Unicode" pitchFamily="34" charset="0"/>
              <a:cs typeface="Lucida Sans Unicode" pitchFamily="34" charset="0"/>
            </a:endParaRP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r>
              <a:rPr lang="pt-BR" b="1" i="1" dirty="0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SALDO DA TAXA DE ADMINISTRAÇÃO</a:t>
            </a: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r>
              <a:rPr lang="pt-BR" b="1" i="1" dirty="0">
                <a:solidFill>
                  <a:schemeClr val="accent1"/>
                </a:solidFill>
                <a:latin typeface="Lucida Sans Unicode" pitchFamily="34" charset="0"/>
                <a:cs typeface="Lucida Sans Unicode" pitchFamily="34" charset="0"/>
              </a:rPr>
              <a:t>R$ 54.159,55</a:t>
            </a:r>
            <a:endParaRPr lang="pt-BR" b="1" i="1" dirty="0">
              <a:solidFill>
                <a:prstClr val="black"/>
              </a:solidFill>
              <a:latin typeface="Lucida Sans Unicode" pitchFamily="34" charset="0"/>
              <a:cs typeface="Lucida Sans Unicode" pitchFamily="34" charset="0"/>
            </a:endParaRP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endParaRPr lang="pt-BR" b="1" i="1" dirty="0">
              <a:solidFill>
                <a:schemeClr val="tx2"/>
              </a:solidFill>
              <a:latin typeface="Lucida Sans Unicode" pitchFamily="34" charset="0"/>
              <a:cs typeface="Lucida Sans Unicode" pitchFamily="34" charset="0"/>
            </a:endParaRP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r>
              <a:rPr lang="pt-BR" b="1" i="1" dirty="0">
                <a:solidFill>
                  <a:schemeClr val="tx2"/>
                </a:solidFill>
                <a:latin typeface="Lucida Sans Unicode" pitchFamily="34" charset="0"/>
                <a:cs typeface="Lucida Sans Unicode" pitchFamily="34" charset="0"/>
              </a:rPr>
              <a:t>PRO –GESTÃO /CAPACITAÇÃO</a:t>
            </a:r>
            <a:endParaRPr lang="pt-BR" b="1" i="1" u="sng" dirty="0">
              <a:solidFill>
                <a:prstClr val="black"/>
              </a:solidFill>
              <a:latin typeface="Lucida Sans Unicode" pitchFamily="34" charset="0"/>
              <a:cs typeface="Lucida Sans Unicode" pitchFamily="34" charset="0"/>
            </a:endParaRP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endParaRPr lang="pt-BR" b="1" i="1" u="sng" dirty="0">
              <a:solidFill>
                <a:prstClr val="black"/>
              </a:solidFill>
              <a:latin typeface="Lucida Sans Unicode" pitchFamily="34" charset="0"/>
              <a:cs typeface="Lucida Sans Unicode" pitchFamily="34" charset="0"/>
            </a:endParaRP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r>
              <a:rPr lang="pt-BR" b="1" i="1" dirty="0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TAXA DE ADMINISTRAÇÃO P/ </a:t>
            </a:r>
            <a:r>
              <a:rPr lang="pt-BR" b="1" i="1" u="sng" dirty="0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CAPACITAÇÃO  MENSAL</a:t>
            </a:r>
            <a:endParaRPr lang="pt-BR" b="1" i="1" dirty="0">
              <a:solidFill>
                <a:prstClr val="black"/>
              </a:solidFill>
              <a:latin typeface="Lucida Sans Unicode" pitchFamily="34" charset="0"/>
              <a:cs typeface="Lucida Sans Unicode" pitchFamily="34" charset="0"/>
            </a:endParaRP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endParaRPr lang="pt-BR" b="1" i="1" dirty="0">
              <a:solidFill>
                <a:prstClr val="black"/>
              </a:solidFill>
              <a:latin typeface="Lucida Sans Unicode" pitchFamily="34" charset="0"/>
              <a:cs typeface="Lucida Sans Unicode" pitchFamily="34" charset="0"/>
            </a:endParaRP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r>
              <a:rPr lang="pt-BR" b="1" i="1" dirty="0">
                <a:solidFill>
                  <a:schemeClr val="tx2"/>
                </a:solidFill>
                <a:latin typeface="Lucida Sans Unicode" pitchFamily="34" charset="0"/>
                <a:cs typeface="Lucida Sans Unicode" pitchFamily="34" charset="0"/>
              </a:rPr>
              <a:t>R$ 20.413,97</a:t>
            </a: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endParaRPr lang="pt-BR" b="1" i="1" dirty="0">
              <a:solidFill>
                <a:schemeClr val="tx2"/>
              </a:solidFill>
              <a:latin typeface="Lucida Sans Unicode" pitchFamily="34" charset="0"/>
              <a:cs typeface="Lucida Sans Unicode" pitchFamily="34" charset="0"/>
            </a:endParaRP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r>
              <a:rPr lang="pt-BR" b="1" i="1" dirty="0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Despesa Com Capacitação no mês  </a:t>
            </a:r>
            <a:r>
              <a:rPr lang="pt-BR" b="1" i="1" dirty="0">
                <a:solidFill>
                  <a:schemeClr val="tx2"/>
                </a:solidFill>
                <a:latin typeface="Lucida Sans Unicode" pitchFamily="34" charset="0"/>
                <a:cs typeface="Lucida Sans Unicode" pitchFamily="34" charset="0"/>
              </a:rPr>
              <a:t>R$ 15.296,65</a:t>
            </a:r>
            <a:endParaRPr lang="pt-BR" dirty="0"/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r>
              <a:rPr lang="pt-BR" b="1" i="1" u="sng" dirty="0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SALDO  DA TX ADMINISTRAÇÃO P/ CAPACITAÇÃO NO ANO</a:t>
            </a:r>
          </a:p>
          <a:p>
            <a:pPr marL="114300" indent="0" algn="ctr">
              <a:buClr>
                <a:srgbClr val="1B587C"/>
              </a:buClr>
              <a:buSzPct val="95000"/>
              <a:buNone/>
            </a:pPr>
            <a:endParaRPr lang="pt-BR" b="1" i="1" dirty="0">
              <a:solidFill>
                <a:srgbClr val="002060"/>
              </a:solidFill>
              <a:latin typeface="Lucida Sans Unicode" pitchFamily="34" charset="0"/>
              <a:cs typeface="Lucida Sans Unicode" pitchFamily="34" charset="0"/>
            </a:endParaRPr>
          </a:p>
          <a:p>
            <a:pPr marL="114300" indent="0" algn="ctr">
              <a:buClr>
                <a:srgbClr val="1B587C"/>
              </a:buClr>
              <a:buSzPct val="95000"/>
              <a:buNone/>
            </a:pPr>
            <a:r>
              <a:rPr lang="pt-BR" b="1" i="1" dirty="0">
                <a:solidFill>
                  <a:srgbClr val="002060"/>
                </a:solidFill>
                <a:latin typeface="Lucida Sans Unicode" pitchFamily="34" charset="0"/>
                <a:cs typeface="Lucida Sans Unicode" pitchFamily="34" charset="0"/>
              </a:rPr>
              <a:t>R$  5.117,32</a:t>
            </a:r>
            <a:endParaRPr lang="pt-BR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83599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b="1" dirty="0"/>
              <a:t>CONTROLE TAXA ADMINISTRAÇÃO</a:t>
            </a:r>
            <a:br>
              <a:rPr lang="pt-BR" b="1" dirty="0"/>
            </a:br>
            <a:r>
              <a:rPr lang="pt-BR" b="1" dirty="0"/>
              <a:t>DESPESAS ADMINISTRATIVAS GERAIS</a:t>
            </a:r>
          </a:p>
        </p:txBody>
      </p:sp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AEBEAC15-5898-4681-BD50-DA0F56BB87D8}"/>
              </a:ext>
            </a:extLst>
          </p:cNvPr>
          <p:cNvGraphicFramePr>
            <a:graphicFrameLocks noGrp="1"/>
          </p:cNvGraphicFramePr>
          <p:nvPr/>
        </p:nvGraphicFramePr>
        <p:xfrm>
          <a:off x="2127250" y="1930559"/>
          <a:ext cx="4889500" cy="3865245"/>
        </p:xfrm>
        <a:graphic>
          <a:graphicData uri="http://schemas.openxmlformats.org/drawingml/2006/table">
            <a:tbl>
              <a:tblPr/>
              <a:tblGrid>
                <a:gridCol w="1143000">
                  <a:extLst>
                    <a:ext uri="{9D8B030D-6E8A-4147-A177-3AD203B41FA5}">
                      <a16:colId xmlns:a16="http://schemas.microsoft.com/office/drawing/2014/main" val="347138800"/>
                    </a:ext>
                  </a:extLst>
                </a:gridCol>
                <a:gridCol w="1397000">
                  <a:extLst>
                    <a:ext uri="{9D8B030D-6E8A-4147-A177-3AD203B41FA5}">
                      <a16:colId xmlns:a16="http://schemas.microsoft.com/office/drawing/2014/main" val="3287602752"/>
                    </a:ext>
                  </a:extLst>
                </a:gridCol>
                <a:gridCol w="1333500">
                  <a:extLst>
                    <a:ext uri="{9D8B030D-6E8A-4147-A177-3AD203B41FA5}">
                      <a16:colId xmlns:a16="http://schemas.microsoft.com/office/drawing/2014/main" val="1628061766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353895715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Competência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 Despesa Realizada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 Limite da Despesa Mensal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 Percentual Gasto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05353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janeiro/2025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14.989,21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102.069,83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14,69%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652264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fevereiro/2025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22.224,42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102.069,83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21,77%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935863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março/2025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37.438,95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102.069,83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36,68%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718568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abril/2025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65.261,45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102.069,83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63,94%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119213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maio/2025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55.326,65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102.069,83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54,20%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419694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junho/2025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47.910,28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102.069,83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46,94%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650252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julho/2025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              -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102.069,83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0,00%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267115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agosto/2025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              -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102.069,83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0,00%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646591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setembro/2025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              -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102.069,83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0,00%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070109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outubro/2025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              -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102.069,83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0,00%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602425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novembro/2025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              -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102.069,83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0,00%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63942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dezembro/2005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              -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102.069,83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0,00%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8038187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TOTAL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 R$       243.150,96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 R$  1.224.837,99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19,85%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4539271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9352185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52339719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64557315"/>
                  </a:ext>
                </a:extLst>
              </a:tr>
              <a:tr h="295275">
                <a:tc gridSpan="3">
                  <a:txBody>
                    <a:bodyPr/>
                    <a:lstStyle/>
                    <a:p>
                      <a:pPr algn="l" fontAlgn="b"/>
                      <a:r>
                        <a:rPr lang="pt-BR" sz="1800" b="1" i="0" u="none" strike="noStrike">
                          <a:effectLst/>
                          <a:latin typeface="Arial" panose="020B0604020202020204" pitchFamily="34" charset="0"/>
                        </a:rPr>
                        <a:t>TOTAL GERAL PERCENTUAL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1" i="0" u="none" strike="noStrike">
                          <a:effectLst/>
                          <a:latin typeface="Arial" panose="020B0604020202020204" pitchFamily="34" charset="0"/>
                        </a:rPr>
                        <a:t>100,00%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50827198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2894571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b="1" dirty="0"/>
              <a:t>CONTROLE TAXA ADMINISTRAÇÃO</a:t>
            </a:r>
            <a:br>
              <a:rPr lang="pt-BR" b="1" dirty="0"/>
            </a:br>
            <a:r>
              <a:rPr lang="pt-BR" b="1" dirty="0"/>
              <a:t>DESPESAS ADMINISTRATIVAS GERAIS</a:t>
            </a:r>
          </a:p>
        </p:txBody>
      </p:sp>
      <p:graphicFrame>
        <p:nvGraphicFramePr>
          <p:cNvPr id="6" name="Espaço Reservado para Conteúdo 5">
            <a:extLst>
              <a:ext uri="{FF2B5EF4-FFF2-40B4-BE49-F238E27FC236}">
                <a16:creationId xmlns:a16="http://schemas.microsoft.com/office/drawing/2014/main" id="{E7E30A6A-3C16-4C49-9262-E516C232250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76208525"/>
              </p:ext>
            </p:extLst>
          </p:nvPr>
        </p:nvGraphicFramePr>
        <p:xfrm>
          <a:off x="2578099" y="2742069"/>
          <a:ext cx="3987801" cy="1923837"/>
        </p:xfrm>
        <a:graphic>
          <a:graphicData uri="http://schemas.openxmlformats.org/drawingml/2006/table">
            <a:tbl>
              <a:tblPr/>
              <a:tblGrid>
                <a:gridCol w="761394">
                  <a:extLst>
                    <a:ext uri="{9D8B030D-6E8A-4147-A177-3AD203B41FA5}">
                      <a16:colId xmlns:a16="http://schemas.microsoft.com/office/drawing/2014/main" val="609472637"/>
                    </a:ext>
                  </a:extLst>
                </a:gridCol>
                <a:gridCol w="1370509">
                  <a:extLst>
                    <a:ext uri="{9D8B030D-6E8A-4147-A177-3AD203B41FA5}">
                      <a16:colId xmlns:a16="http://schemas.microsoft.com/office/drawing/2014/main" val="154290690"/>
                    </a:ext>
                  </a:extLst>
                </a:gridCol>
                <a:gridCol w="1322922">
                  <a:extLst>
                    <a:ext uri="{9D8B030D-6E8A-4147-A177-3AD203B41FA5}">
                      <a16:colId xmlns:a16="http://schemas.microsoft.com/office/drawing/2014/main" val="2353770325"/>
                    </a:ext>
                  </a:extLst>
                </a:gridCol>
                <a:gridCol w="532976">
                  <a:extLst>
                    <a:ext uri="{9D8B030D-6E8A-4147-A177-3AD203B41FA5}">
                      <a16:colId xmlns:a16="http://schemas.microsoft.com/office/drawing/2014/main" val="1032341748"/>
                    </a:ext>
                  </a:extLst>
                </a:gridCol>
              </a:tblGrid>
              <a:tr h="384597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>
                          <a:effectLst/>
                          <a:latin typeface="Arial" panose="020B0604020202020204" pitchFamily="34" charset="0"/>
                        </a:rPr>
                        <a:t>CÁLCULO DA RESERVA DA DESPESA ADMINISTRATIVA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1578925"/>
                  </a:ext>
                </a:extLst>
              </a:tr>
              <a:tr h="171113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12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12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12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5070237"/>
                  </a:ext>
                </a:extLst>
              </a:tr>
              <a:tr h="177889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DESCRIÇÃO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2025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42038019"/>
                  </a:ext>
                </a:extLst>
              </a:tr>
              <a:tr h="171113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1- Despesa Administrativa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1.224.837,99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29017084"/>
                  </a:ext>
                </a:extLst>
              </a:tr>
              <a:tr h="171113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2- Despesa Realizada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243.150,96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0850365"/>
                  </a:ext>
                </a:extLst>
              </a:tr>
              <a:tr h="177889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3- Diferença em R$: 1-2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981.687,03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39968141"/>
                  </a:ext>
                </a:extLst>
              </a:tr>
              <a:tr h="171113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4- Percentual Gasto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19,85%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66648076"/>
                  </a:ext>
                </a:extLst>
              </a:tr>
              <a:tr h="171113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5- Saldo em 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80,15%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41309836"/>
                  </a:ext>
                </a:extLst>
              </a:tr>
              <a:tr h="171113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692332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DD974F-8F5E-4E65-9C52-450DF853C0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t-BR" b="1" dirty="0"/>
              <a:t>CONTROLE TX ADMINISTRAÇÃO </a:t>
            </a:r>
            <a:br>
              <a:rPr lang="pt-BR" b="1" dirty="0"/>
            </a:br>
            <a:r>
              <a:rPr lang="pt-BR" b="1" dirty="0"/>
              <a:t>PRÓ-GESTÃO E CAPACITAÇÃO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DD9F75DB-AE13-46A4-BAB8-E0E6C0747F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algn="ctr" rtl="0" eaLnBrk="1" fontAlgn="ctr" latinLnBrk="0" hangingPunct="1">
              <a:spcBef>
                <a:spcPts val="0"/>
              </a:spcBef>
              <a:spcAft>
                <a:spcPts val="0"/>
              </a:spcAft>
            </a:pPr>
            <a:endParaRPr lang="pt-BR" sz="3200" b="0" i="0" u="none" strike="noStrike" dirty="0">
              <a:effectLst/>
              <a:latin typeface="Arial" panose="020B0604020202020204" pitchFamily="34" charset="0"/>
            </a:endParaRPr>
          </a:p>
          <a:p>
            <a:endParaRPr lang="pt-BR" dirty="0"/>
          </a:p>
        </p:txBody>
      </p:sp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584834F2-14D3-446E-96FC-18CC826216C4}"/>
              </a:ext>
            </a:extLst>
          </p:cNvPr>
          <p:cNvGraphicFramePr>
            <a:graphicFrameLocks noGrp="1"/>
          </p:cNvGraphicFramePr>
          <p:nvPr/>
        </p:nvGraphicFramePr>
        <p:xfrm>
          <a:off x="1943100" y="1999139"/>
          <a:ext cx="5257800" cy="3728085"/>
        </p:xfrm>
        <a:graphic>
          <a:graphicData uri="http://schemas.openxmlformats.org/drawingml/2006/table">
            <a:tbl>
              <a:tblPr/>
              <a:tblGrid>
                <a:gridCol w="1142310">
                  <a:extLst>
                    <a:ext uri="{9D8B030D-6E8A-4147-A177-3AD203B41FA5}">
                      <a16:colId xmlns:a16="http://schemas.microsoft.com/office/drawing/2014/main" val="3825632448"/>
                    </a:ext>
                  </a:extLst>
                </a:gridCol>
                <a:gridCol w="1396157">
                  <a:extLst>
                    <a:ext uri="{9D8B030D-6E8A-4147-A177-3AD203B41FA5}">
                      <a16:colId xmlns:a16="http://schemas.microsoft.com/office/drawing/2014/main" val="1382872024"/>
                    </a:ext>
                  </a:extLst>
                </a:gridCol>
                <a:gridCol w="1332695">
                  <a:extLst>
                    <a:ext uri="{9D8B030D-6E8A-4147-A177-3AD203B41FA5}">
                      <a16:colId xmlns:a16="http://schemas.microsoft.com/office/drawing/2014/main" val="282617969"/>
                    </a:ext>
                  </a:extLst>
                </a:gridCol>
                <a:gridCol w="1015387">
                  <a:extLst>
                    <a:ext uri="{9D8B030D-6E8A-4147-A177-3AD203B41FA5}">
                      <a16:colId xmlns:a16="http://schemas.microsoft.com/office/drawing/2014/main" val="1384324874"/>
                    </a:ext>
                  </a:extLst>
                </a:gridCol>
                <a:gridCol w="371251">
                  <a:extLst>
                    <a:ext uri="{9D8B030D-6E8A-4147-A177-3AD203B41FA5}">
                      <a16:colId xmlns:a16="http://schemas.microsoft.com/office/drawing/2014/main" val="2405019694"/>
                    </a:ext>
                  </a:extLst>
                </a:gridCol>
              </a:tblGrid>
              <a:tr h="16192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Competência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 Despesa Realizada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 Limite da Despesa Mensal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 Percentual Gasto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55358013"/>
                  </a:ext>
                </a:extLst>
              </a:tr>
              <a:tr h="23812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318787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janeiro/2025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  6.944,36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20.413,97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34,02%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734941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fevereiro/2025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16.298,54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20.413,97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79,84%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4578158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março/2025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10.889,45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20.413,97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53,34%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6260495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abril/2025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22.112,03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20.413,97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108,32%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0501316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maio/2025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19.535,82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20.413,97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95,70%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559565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junho/2025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15.296,65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20.413,97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74,93%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3926873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julho/2025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              -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20.413,97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0,00%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3083755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agosto/2025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              -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20.413,97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0,00%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3061233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setembro/2025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              -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20.413,97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0,00%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5291556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outubro/2025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              -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20.413,97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0,00%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3212481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novembro/2025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              -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20.413,97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0,00%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7353583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dezembro/2025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              -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20.413,97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0,00%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49900311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TOTAL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 R$         91.076,85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 R$      244.967,60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37,18%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47610255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8946005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28398461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41842914"/>
                  </a:ext>
                </a:extLst>
              </a:tr>
              <a:tr h="295275">
                <a:tc gridSpan="3">
                  <a:txBody>
                    <a:bodyPr/>
                    <a:lstStyle/>
                    <a:p>
                      <a:pPr algn="l" fontAlgn="b"/>
                      <a:r>
                        <a:rPr lang="pt-BR" sz="1800" b="1" i="0" u="none" strike="noStrike">
                          <a:effectLst/>
                          <a:latin typeface="Arial" panose="020B0604020202020204" pitchFamily="34" charset="0"/>
                        </a:rPr>
                        <a:t>TOTAL GERAL PERCENTUAL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1" i="0" u="none" strike="noStrike">
                          <a:effectLst/>
                          <a:latin typeface="Arial" panose="020B0604020202020204" pitchFamily="34" charset="0"/>
                        </a:rPr>
                        <a:t>100,00%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 dirty="0">
                          <a:effectLst/>
                          <a:latin typeface="Arial" panose="020B0604020202020204" pitchFamily="34" charset="0"/>
                        </a:rPr>
                        <a:t>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433302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511540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220614-A961-4951-9590-32723BC8C3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pt-BR" b="1" dirty="0"/>
            </a:br>
            <a:br>
              <a:rPr lang="pt-BR" b="1" dirty="0"/>
            </a:br>
            <a:br>
              <a:rPr lang="pt-BR" b="1" dirty="0"/>
            </a:br>
            <a:br>
              <a:rPr lang="pt-BR" b="1" dirty="0"/>
            </a:br>
            <a:r>
              <a:rPr lang="pt-BR" sz="2800" b="1" dirty="0"/>
              <a:t>CONTROLE TX ADMINISTRAÇÃO </a:t>
            </a:r>
            <a:br>
              <a:rPr lang="pt-BR" sz="2800" b="1" dirty="0"/>
            </a:br>
            <a:r>
              <a:rPr lang="pt-BR" sz="2800" b="1" dirty="0"/>
              <a:t>PRÓ-GESTÃO E CAPACITAÇÃO</a:t>
            </a:r>
            <a:br>
              <a:rPr lang="pt-BR" sz="2800" b="1" dirty="0"/>
            </a:br>
            <a:br>
              <a:rPr lang="pt-BR" sz="2800" b="1" dirty="0"/>
            </a:br>
            <a:br>
              <a:rPr lang="pt-BR" sz="2800" b="1" dirty="0"/>
            </a:br>
            <a:br>
              <a:rPr lang="pt-BR" dirty="0">
                <a:latin typeface="Arial"/>
              </a:rPr>
            </a:br>
            <a:endParaRPr lang="pt-BR" b="1" dirty="0"/>
          </a:p>
        </p:txBody>
      </p:sp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6DB40081-1EB5-4AC6-BF43-D59C7EC5897C}"/>
              </a:ext>
            </a:extLst>
          </p:cNvPr>
          <p:cNvGraphicFramePr>
            <a:graphicFrameLocks noGrp="1"/>
          </p:cNvGraphicFramePr>
          <p:nvPr/>
        </p:nvGraphicFramePr>
        <p:xfrm>
          <a:off x="2578099" y="2997359"/>
          <a:ext cx="3987801" cy="1731645"/>
        </p:xfrm>
        <a:graphic>
          <a:graphicData uri="http://schemas.openxmlformats.org/drawingml/2006/table">
            <a:tbl>
              <a:tblPr/>
              <a:tblGrid>
                <a:gridCol w="761394">
                  <a:extLst>
                    <a:ext uri="{9D8B030D-6E8A-4147-A177-3AD203B41FA5}">
                      <a16:colId xmlns:a16="http://schemas.microsoft.com/office/drawing/2014/main" val="1971049641"/>
                    </a:ext>
                  </a:extLst>
                </a:gridCol>
                <a:gridCol w="1370509">
                  <a:extLst>
                    <a:ext uri="{9D8B030D-6E8A-4147-A177-3AD203B41FA5}">
                      <a16:colId xmlns:a16="http://schemas.microsoft.com/office/drawing/2014/main" val="3579817975"/>
                    </a:ext>
                  </a:extLst>
                </a:gridCol>
                <a:gridCol w="1322922">
                  <a:extLst>
                    <a:ext uri="{9D8B030D-6E8A-4147-A177-3AD203B41FA5}">
                      <a16:colId xmlns:a16="http://schemas.microsoft.com/office/drawing/2014/main" val="2629576281"/>
                    </a:ext>
                  </a:extLst>
                </a:gridCol>
                <a:gridCol w="532976">
                  <a:extLst>
                    <a:ext uri="{9D8B030D-6E8A-4147-A177-3AD203B41FA5}">
                      <a16:colId xmlns:a16="http://schemas.microsoft.com/office/drawing/2014/main" val="3530245470"/>
                    </a:ext>
                  </a:extLst>
                </a:gridCol>
              </a:tblGrid>
              <a:tr h="0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>
                          <a:effectLst/>
                          <a:latin typeface="Arial" panose="020B0604020202020204" pitchFamily="34" charset="0"/>
                        </a:rPr>
                        <a:t>CÁLCULO DA RESERVA DA DESPESA ADMINISTRATIVA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2631408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12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12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12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59553593"/>
                  </a:ext>
                </a:extLst>
              </a:tr>
              <a:tr h="200025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DESCRIÇÃO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2025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14781177"/>
                  </a:ext>
                </a:extLst>
              </a:tr>
              <a:tr h="190500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1- Despesa Administrativa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244.967,60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95904567"/>
                  </a:ext>
                </a:extLst>
              </a:tr>
              <a:tr h="190500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2- Despesa Realizada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91.076,85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59364295"/>
                  </a:ext>
                </a:extLst>
              </a:tr>
              <a:tr h="200025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3- Diferença em R$: 1-2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153.890,75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64603561"/>
                  </a:ext>
                </a:extLst>
              </a:tr>
              <a:tr h="190500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4- Percentual Gasto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37,18%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5619874"/>
                  </a:ext>
                </a:extLst>
              </a:tr>
              <a:tr h="190500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5- Saldo em 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62,82%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5114059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48672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386384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98178"/>
          </a:xfrm>
        </p:spPr>
        <p:txBody>
          <a:bodyPr>
            <a:noAutofit/>
          </a:bodyPr>
          <a:lstStyle/>
          <a:p>
            <a:pPr lvl="0"/>
            <a:br>
              <a:rPr lang="pt-BR" sz="3800" b="1" i="1" dirty="0">
                <a:latin typeface="Arial Black" pitchFamily="34" charset="0"/>
              </a:rPr>
            </a:br>
            <a:r>
              <a:rPr lang="pt-BR" sz="3800" b="1" i="1" dirty="0">
                <a:latin typeface="Arial Black" pitchFamily="34" charset="0"/>
              </a:rPr>
              <a:t>RENTABILIDADE DOS FUNDOS NO MÊS DE JUNHO/2025</a:t>
            </a:r>
            <a:endParaRPr lang="pt-BR" sz="3800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23528" y="1988840"/>
            <a:ext cx="8363272" cy="4137323"/>
          </a:xfrm>
        </p:spPr>
        <p:txBody>
          <a:bodyPr>
            <a:normAutofit/>
          </a:bodyPr>
          <a:lstStyle/>
          <a:p>
            <a:pPr marL="114300" indent="0" algn="ctr">
              <a:buClr>
                <a:srgbClr val="1B587C"/>
              </a:buClr>
              <a:buSzPct val="95000"/>
              <a:buNone/>
            </a:pPr>
            <a:r>
              <a:rPr lang="pt-BR" sz="3600" i="1" dirty="0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  </a:t>
            </a:r>
          </a:p>
          <a:p>
            <a:pPr marL="114300" indent="0" algn="ctr">
              <a:buClr>
                <a:srgbClr val="1B587C"/>
              </a:buClr>
              <a:buSzPct val="95000"/>
              <a:buNone/>
            </a:pPr>
            <a:r>
              <a:rPr lang="pt-BR" sz="2800" i="1" dirty="0">
                <a:latin typeface="Lucida Sans Unicode" pitchFamily="34" charset="0"/>
                <a:cs typeface="Lucida Sans Unicode" pitchFamily="34" charset="0"/>
              </a:rPr>
              <a:t>TOTAL DE RENDIMENTOS RENDA FIXA </a:t>
            </a:r>
          </a:p>
          <a:p>
            <a:pPr marL="114300" indent="0" algn="ctr">
              <a:buClr>
                <a:srgbClr val="1B587C"/>
              </a:buClr>
              <a:buSzPct val="95000"/>
              <a:buNone/>
            </a:pPr>
            <a:r>
              <a:rPr lang="pt-BR" sz="2800" i="1" dirty="0">
                <a:latin typeface="Lucida Sans Unicode" pitchFamily="34" charset="0"/>
                <a:cs typeface="Lucida Sans Unicode" pitchFamily="34" charset="0"/>
              </a:rPr>
              <a:t> R$ 332.959,39</a:t>
            </a:r>
          </a:p>
          <a:p>
            <a:pPr marL="114300" indent="0" algn="ctr">
              <a:buClr>
                <a:srgbClr val="1B587C"/>
              </a:buClr>
              <a:buSzPct val="95000"/>
              <a:buNone/>
            </a:pPr>
            <a:r>
              <a:rPr lang="pt-BR" sz="2800" i="1" dirty="0">
                <a:latin typeface="Lucida Sans Unicode" pitchFamily="34" charset="0"/>
                <a:cs typeface="Lucida Sans Unicode" pitchFamily="34" charset="0"/>
              </a:rPr>
              <a:t>TOTAL DE RENDIMENTOS DE RENDA VARIÁVEL R$ 101.769,07</a:t>
            </a:r>
          </a:p>
          <a:p>
            <a:pPr marL="114300" indent="0" algn="ctr">
              <a:buClr>
                <a:srgbClr val="1B587C"/>
              </a:buClr>
              <a:buSzPct val="95000"/>
              <a:buNone/>
            </a:pPr>
            <a:r>
              <a:rPr lang="pt-BR" sz="2800" b="1" i="1" u="sng" dirty="0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DISPONIBILIDADE FINANCEIRA: R$ </a:t>
            </a:r>
          </a:p>
          <a:p>
            <a:pPr marL="114300" indent="0" algn="ctr">
              <a:buClr>
                <a:srgbClr val="1B587C"/>
              </a:buClr>
              <a:buSzPct val="95000"/>
              <a:buNone/>
            </a:pPr>
            <a:r>
              <a:rPr lang="pt-BR" sz="2400" b="1" i="1" u="sng" dirty="0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 conciliado c/ 708-3 – R$ 975.917,14</a:t>
            </a:r>
          </a:p>
          <a:p>
            <a:pPr marL="114300" indent="0" algn="ctr">
              <a:buClr>
                <a:srgbClr val="1B587C"/>
              </a:buClr>
              <a:buSzPct val="95000"/>
              <a:buNone/>
            </a:pPr>
            <a:r>
              <a:rPr lang="pt-BR" sz="2400" b="1" i="1" u="sng" dirty="0" err="1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Credicenm</a:t>
            </a:r>
            <a:r>
              <a:rPr lang="pt-BR" sz="2400" b="1" i="1" u="sng" dirty="0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 – R$ 16.335,72</a:t>
            </a:r>
          </a:p>
        </p:txBody>
      </p:sp>
    </p:spTree>
    <p:extLst>
      <p:ext uri="{BB962C8B-B14F-4D97-AF65-F5344CB8AC3E}">
        <p14:creationId xmlns:p14="http://schemas.microsoft.com/office/powerpoint/2010/main" val="10936790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b="1" i="1" dirty="0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RENTABILIDADE TOTAL (1+2):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lvl="0" indent="0" algn="ctr">
              <a:buClr>
                <a:srgbClr val="1B587C"/>
              </a:buClr>
              <a:buSzPct val="95000"/>
              <a:buNone/>
            </a:pPr>
            <a:r>
              <a:rPr lang="pt-BR" i="1" dirty="0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RENTABILIDADE TOTAL: </a:t>
            </a: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endParaRPr lang="pt-BR" i="1" dirty="0">
              <a:solidFill>
                <a:prstClr val="black"/>
              </a:solidFill>
              <a:latin typeface="Lucida Sans Unicode" pitchFamily="34" charset="0"/>
              <a:cs typeface="Lucida Sans Unicode" pitchFamily="34" charset="0"/>
            </a:endParaRP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r>
              <a:rPr lang="pt-BR" b="1" i="1" dirty="0">
                <a:latin typeface="Lucida Sans Unicode" pitchFamily="34" charset="0"/>
                <a:cs typeface="Lucida Sans Unicode" pitchFamily="34" charset="0"/>
              </a:rPr>
              <a:t>R$ 434.728,46</a:t>
            </a: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endParaRPr lang="pt-BR" b="1" i="1" dirty="0">
              <a:solidFill>
                <a:srgbClr val="FF0000"/>
              </a:solidFill>
              <a:latin typeface="Lucida Sans Unicode" pitchFamily="34" charset="0"/>
              <a:cs typeface="Lucida Sans Unicode" pitchFamily="34" charset="0"/>
            </a:endParaRP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r>
              <a:rPr lang="pt-BR" b="1" i="1" dirty="0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SALDO DO GUANHÃES PREV : </a:t>
            </a: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endParaRPr lang="pt-BR" b="1" i="1" dirty="0">
              <a:solidFill>
                <a:prstClr val="black"/>
              </a:solidFill>
              <a:latin typeface="Lucida Sans Unicode" pitchFamily="34" charset="0"/>
              <a:cs typeface="Lucida Sans Unicode" pitchFamily="34" charset="0"/>
            </a:endParaRP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r>
              <a:rPr lang="pt-BR" sz="3600" b="1" i="1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R$ 48.484.459,21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518387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332656"/>
            <a:ext cx="8219256" cy="579350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t-BR" sz="2800" b="1" u="sng" dirty="0"/>
              <a:t>CRONOGRAMA DE REUNIÕES DO CONSELHO ADMINISTRATIVO DO GUANHÃES PREV  EM 2025</a:t>
            </a:r>
            <a:endParaRPr lang="pt-BR" sz="2800" dirty="0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792288" y="203993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graphicFrame>
        <p:nvGraphicFramePr>
          <p:cNvPr id="9" name="Tabela 8">
            <a:extLst>
              <a:ext uri="{FF2B5EF4-FFF2-40B4-BE49-F238E27FC236}">
                <a16:creationId xmlns:a16="http://schemas.microsoft.com/office/drawing/2014/main" id="{7D375B5D-8E3A-41AD-B0B4-04D50C2785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9251684"/>
              </p:ext>
            </p:extLst>
          </p:nvPr>
        </p:nvGraphicFramePr>
        <p:xfrm>
          <a:off x="1792287" y="2147792"/>
          <a:ext cx="5559425" cy="3430778"/>
        </p:xfrm>
        <a:graphic>
          <a:graphicData uri="http://schemas.openxmlformats.org/drawingml/2006/table">
            <a:tbl>
              <a:tblPr firstRow="1" firstCol="1" bandRow="1"/>
              <a:tblGrid>
                <a:gridCol w="2077085">
                  <a:extLst>
                    <a:ext uri="{9D8B030D-6E8A-4147-A177-3AD203B41FA5}">
                      <a16:colId xmlns:a16="http://schemas.microsoft.com/office/drawing/2014/main" val="952329363"/>
                    </a:ext>
                  </a:extLst>
                </a:gridCol>
                <a:gridCol w="1799590">
                  <a:extLst>
                    <a:ext uri="{9D8B030D-6E8A-4147-A177-3AD203B41FA5}">
                      <a16:colId xmlns:a16="http://schemas.microsoft.com/office/drawing/2014/main" val="3086263666"/>
                    </a:ext>
                  </a:extLst>
                </a:gridCol>
                <a:gridCol w="1682750">
                  <a:extLst>
                    <a:ext uri="{9D8B030D-6E8A-4147-A177-3AD203B41FA5}">
                      <a16:colId xmlns:a16="http://schemas.microsoft.com/office/drawing/2014/main" val="69438485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MÊS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DIA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HORÁRIO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104037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JANEIRO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15:00 h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676394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FEVEREIRO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15:00 h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370322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MARÇO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15:00 h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3826833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ABRIL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15:00 h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220471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MAIO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15:00 h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79581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JUNHO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15:00 h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254796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JULHO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15:00 h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3352183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AGOSTO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15:00 h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918290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SETEMBRO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15:00 h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630659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OUTUBRO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15:00 h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414568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NOVEMBRO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15:00 h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462369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DEZEMBRO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15:00 h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38861115"/>
                  </a:ext>
                </a:extLst>
              </a:tr>
            </a:tbl>
          </a:graphicData>
        </a:graphic>
      </p:graphicFrame>
      <p:sp>
        <p:nvSpPr>
          <p:cNvPr id="10" name="Rectangle 3">
            <a:extLst>
              <a:ext uri="{FF2B5EF4-FFF2-40B4-BE49-F238E27FC236}">
                <a16:creationId xmlns:a16="http://schemas.microsoft.com/office/drawing/2014/main" id="{EA674FB5-10AD-4208-A823-6225EAB589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2288" y="214788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2176040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10544</TotalTime>
  <Words>1004</Words>
  <Application>Microsoft Office PowerPoint</Application>
  <PresentationFormat>Apresentação na tela (4:3)</PresentationFormat>
  <Paragraphs>320</Paragraphs>
  <Slides>15</Slides>
  <Notes>3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15</vt:i4>
      </vt:variant>
    </vt:vector>
  </HeadingPairs>
  <TitlesOfParts>
    <vt:vector size="21" baseType="lpstr">
      <vt:lpstr>Arial</vt:lpstr>
      <vt:lpstr>Arial Black</vt:lpstr>
      <vt:lpstr>Calibri</vt:lpstr>
      <vt:lpstr>Lucida Sans Unicode</vt:lpstr>
      <vt:lpstr>Times New Roman</vt:lpstr>
      <vt:lpstr>Tema do Office</vt:lpstr>
      <vt:lpstr>REUNIÃO DO CONSELHO ADMINISTRATIVO 31/07/2025</vt:lpstr>
      <vt:lpstr>DESPESAS ADMINISTRATIVAS DE JUNHO/2025</vt:lpstr>
      <vt:lpstr>DESPESAS ADMINISTRATIVAS DE JUNHO/2025</vt:lpstr>
      <vt:lpstr>DESPESAS ADMINISTRATIVAS DE JUNHO/2025</vt:lpstr>
      <vt:lpstr>DESPESAS ADMINISTRATIVAS DE JUNHO/2025</vt:lpstr>
      <vt:lpstr>DESPESAS ADMINISTRATIVAS DE JUNHO/2025 PRÓ GESTÃO</vt:lpstr>
      <vt:lpstr>DESPESAS DE JUNHO/2025</vt:lpstr>
      <vt:lpstr>DESPESAS DE JUNHO/2025.</vt:lpstr>
      <vt:lpstr>CONTROLE TAXA ADMINISTRAÇÃO DESPESAS ADMINISTRATIVAS GERAIS</vt:lpstr>
      <vt:lpstr>CONTROLE TAXA ADMINISTRAÇÃO DESPESAS ADMINISTRATIVAS GERAIS</vt:lpstr>
      <vt:lpstr>CONTROLE TX ADMINISTRAÇÃO  PRÓ-GESTÃO E CAPACITAÇÃO</vt:lpstr>
      <vt:lpstr>    CONTROLE TX ADMINISTRAÇÃO  PRÓ-GESTÃO E CAPACITAÇÃO    </vt:lpstr>
      <vt:lpstr> RENTABILIDADE DOS FUNDOS NO MÊS DE JUNHO/2025</vt:lpstr>
      <vt:lpstr>RENTABILIDADE TOTAL (1+2):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USUÁRIO</dc:creator>
  <cp:lastModifiedBy>USUARIO</cp:lastModifiedBy>
  <cp:revision>966</cp:revision>
  <cp:lastPrinted>2023-10-26T14:37:07Z</cp:lastPrinted>
  <dcterms:created xsi:type="dcterms:W3CDTF">2015-06-23T16:59:55Z</dcterms:created>
  <dcterms:modified xsi:type="dcterms:W3CDTF">2025-07-25T16:33:44Z</dcterms:modified>
</cp:coreProperties>
</file>